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2" r:id="rId3"/>
    <p:sldId id="271" r:id="rId4"/>
    <p:sldId id="267" r:id="rId5"/>
    <p:sldId id="268" r:id="rId6"/>
    <p:sldId id="263" r:id="rId7"/>
    <p:sldId id="257" r:id="rId8"/>
    <p:sldId id="258" r:id="rId9"/>
    <p:sldId id="260" r:id="rId10"/>
    <p:sldId id="264" r:id="rId11"/>
    <p:sldId id="261" r:id="rId12"/>
    <p:sldId id="270" r:id="rId13"/>
    <p:sldId id="272" r:id="rId14"/>
    <p:sldId id="265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7CE44B96-1862-4A17-9D30-B1C6EC4095D1}">
          <p14:sldIdLst>
            <p14:sldId id="256"/>
            <p14:sldId id="262"/>
            <p14:sldId id="271"/>
            <p14:sldId id="267"/>
            <p14:sldId id="268"/>
            <p14:sldId id="263"/>
            <p14:sldId id="257"/>
            <p14:sldId id="258"/>
            <p14:sldId id="260"/>
          </p14:sldIdLst>
        </p14:section>
        <p14:section name="Sezione senza titolo" id="{CF235F92-6425-4E66-B99C-B0700D23C347}">
          <p14:sldIdLst>
            <p14:sldId id="264"/>
            <p14:sldId id="261"/>
            <p14:sldId id="270"/>
            <p14:sldId id="272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477" autoAdjust="0"/>
  </p:normalViewPr>
  <p:slideViewPr>
    <p:cSldViewPr>
      <p:cViewPr varScale="1">
        <p:scale>
          <a:sx n="99" d="100"/>
          <a:sy n="99" d="100"/>
        </p:scale>
        <p:origin x="154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1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669D4-45B0-4D1F-9579-5763A22E137D}" type="datetimeFigureOut">
              <a:rPr lang="it-IT" smtClean="0"/>
              <a:t>05/11/2021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CBFD8-311C-4166-AC42-8B22DBE982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890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A51FF-96B8-4C2B-8849-F80E0AD8ECA2}" type="datetimeFigureOut">
              <a:rPr lang="it-IT" smtClean="0"/>
              <a:t>05/11/2021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0DC637-D95C-4984-A09E-95AD06AC0D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6339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DC637-D95C-4984-A09E-95AD06AC0D00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677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FDDCC-359C-4AD4-A6A8-924E36ACDD37}" type="datetimeFigureOut">
              <a:rPr lang="it-IT" smtClean="0"/>
              <a:t>05/11/2021</a:t>
            </a:fld>
            <a:endParaRPr lang="it-IT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4337B-A443-4AC0-ABC2-5A6E7EFD9A8E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FDDCC-359C-4AD4-A6A8-924E36ACDD37}" type="datetimeFigureOut">
              <a:rPr lang="it-IT" smtClean="0"/>
              <a:t>05/11/2021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4337B-A443-4AC0-ABC2-5A6E7EFD9A8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FDDCC-359C-4AD4-A6A8-924E36ACDD37}" type="datetimeFigureOut">
              <a:rPr lang="it-IT" smtClean="0"/>
              <a:t>05/11/2021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4337B-A443-4AC0-ABC2-5A6E7EFD9A8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FDDCC-359C-4AD4-A6A8-924E36ACDD37}" type="datetimeFigureOut">
              <a:rPr lang="it-IT" smtClean="0"/>
              <a:t>05/11/2021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4337B-A443-4AC0-ABC2-5A6E7EFD9A8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FDDCC-359C-4AD4-A6A8-924E36ACDD37}" type="datetimeFigureOut">
              <a:rPr lang="it-IT" smtClean="0"/>
              <a:t>05/11/2021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4337B-A443-4AC0-ABC2-5A6E7EFD9A8E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FDDCC-359C-4AD4-A6A8-924E36ACDD37}" type="datetimeFigureOut">
              <a:rPr lang="it-IT" smtClean="0"/>
              <a:t>05/11/2021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4337B-A443-4AC0-ABC2-5A6E7EFD9A8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FDDCC-359C-4AD4-A6A8-924E36ACDD37}" type="datetimeFigureOut">
              <a:rPr lang="it-IT" smtClean="0"/>
              <a:t>05/11/2021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4337B-A443-4AC0-ABC2-5A6E7EFD9A8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FDDCC-359C-4AD4-A6A8-924E36ACDD37}" type="datetimeFigureOut">
              <a:rPr lang="it-IT" smtClean="0"/>
              <a:t>05/11/2021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4337B-A443-4AC0-ABC2-5A6E7EFD9A8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FDDCC-359C-4AD4-A6A8-924E36ACDD37}" type="datetimeFigureOut">
              <a:rPr lang="it-IT" smtClean="0"/>
              <a:t>05/11/2021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4337B-A443-4AC0-ABC2-5A6E7EFD9A8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FDDCC-359C-4AD4-A6A8-924E36ACDD37}" type="datetimeFigureOut">
              <a:rPr lang="it-IT" smtClean="0"/>
              <a:t>05/11/2021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4337B-A443-4AC0-ABC2-5A6E7EFD9A8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FDDCC-359C-4AD4-A6A8-924E36ACDD37}" type="datetimeFigureOut">
              <a:rPr lang="it-IT" smtClean="0"/>
              <a:t>05/11/2021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4A4337B-A443-4AC0-ABC2-5A6E7EFD9A8E}" type="slidenum">
              <a:rPr lang="it-IT" smtClean="0"/>
              <a:t>‹N›</a:t>
            </a:fld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/>
              <a:t>Fare clic sull'icona per inserire un'immagine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77FDDCC-359C-4AD4-A6A8-924E36ACDD37}" type="datetimeFigureOut">
              <a:rPr lang="it-IT" smtClean="0"/>
              <a:t>05/11/2021</a:t>
            </a:fld>
            <a:endParaRPr lang="it-I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4A4337B-A443-4AC0-ABC2-5A6E7EFD9A8E}" type="slidenum">
              <a:rPr lang="it-IT" smtClean="0"/>
              <a:t>‹N›</a:t>
            </a:fld>
            <a:endParaRPr lang="it-IT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126560" cy="864096"/>
          </a:xfrm>
        </p:spPr>
        <p:txBody>
          <a:bodyPr>
            <a:normAutofit/>
          </a:bodyPr>
          <a:lstStyle/>
          <a:p>
            <a:r>
              <a:rPr lang="it-IT" sz="3200" b="1" i="1" dirty="0">
                <a:solidFill>
                  <a:srgbClr val="FF0000"/>
                </a:solidFill>
                <a:latin typeface="+mn-lt"/>
              </a:rPr>
              <a:t>Servizio di supporto psicologico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67544" y="1340768"/>
            <a:ext cx="7776864" cy="4896544"/>
          </a:xfrm>
        </p:spPr>
        <p:txBody>
          <a:bodyPr>
            <a:normAutofit/>
          </a:bodyPr>
          <a:lstStyle/>
          <a:p>
            <a:endParaRPr lang="it-IT" sz="1600" b="1" dirty="0"/>
          </a:p>
          <a:p>
            <a:r>
              <a:rPr lang="it-IT" sz="1600" b="1" dirty="0"/>
              <a:t>Il servizio di consulenza e sostegno psicologico </a:t>
            </a:r>
            <a:r>
              <a:rPr lang="it-IT" sz="1600" dirty="0"/>
              <a:t>agli alunni e al personale scolastico nell’ambito del disagio e di contrasto alla dispersione e per far fronte ai disagi legati all’emergenza Covid19  </a:t>
            </a:r>
            <a:r>
              <a:rPr lang="it-IT" sz="1600" b="1" i="1" dirty="0"/>
              <a:t>è </a:t>
            </a:r>
            <a:r>
              <a:rPr lang="it-IT" sz="2000" b="1" i="1" dirty="0"/>
              <a:t>un progetto nuovo </a:t>
            </a:r>
          </a:p>
          <a:p>
            <a:endParaRPr lang="it-IT" sz="2000" b="1" i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600" b="1" i="1" dirty="0"/>
              <a:t>Fondi  provenienti dal  Ministero dell’Istruzione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600" b="1" i="1" dirty="0"/>
              <a:t>Volontà del dirigente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it-IT" sz="1600" b="1" i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it-IT" sz="1600" b="1" i="1" dirty="0"/>
          </a:p>
          <a:p>
            <a:pPr algn="just"/>
            <a:r>
              <a:rPr lang="it-IT" sz="1600" b="1" i="1" dirty="0"/>
              <a:t>Finalità   </a:t>
            </a:r>
            <a:r>
              <a:rPr lang="it-IT" sz="1600" b="1" i="1" dirty="0" err="1"/>
              <a:t>Miur</a:t>
            </a:r>
            <a:r>
              <a:rPr lang="it-IT" sz="1600" b="1" i="1" dirty="0"/>
              <a:t>  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i="1" dirty="0"/>
              <a:t>realizzare attività a beneficio del personale scolastico, degli studenti e delle famiglie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i="1" dirty="0"/>
              <a:t>fornire supporto psicologico per rispondere ai traumi e ai disagi derivanti dall’emergenza del covid-19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i="1" dirty="0"/>
              <a:t>garantire un sistema di assistenza  e prevenire l’insorgere di forme di disagio e/o malessere psico-fisico tra i componenti della comunità scolastica, </a:t>
            </a:r>
            <a:endParaRPr lang="it-IT" sz="2000" dirty="0"/>
          </a:p>
          <a:p>
            <a:pPr algn="just"/>
            <a:endParaRPr lang="it-IT" sz="20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748" y="2815874"/>
            <a:ext cx="1584176" cy="44332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836" y="3383708"/>
            <a:ext cx="1512168" cy="87007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946" y="3356992"/>
            <a:ext cx="1606507" cy="89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01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 Colloquio: relazione al centro</a:t>
            </a:r>
            <a:endParaRPr lang="it-IT" dirty="0"/>
          </a:p>
        </p:txBody>
      </p:sp>
      <p:sp>
        <p:nvSpPr>
          <p:cNvPr id="18" name="Segnaposto contenuto 17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26375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dirty="0"/>
              <a:t>Accogliere</a:t>
            </a:r>
          </a:p>
          <a:p>
            <a:pPr marL="0" indent="0" algn="ctr">
              <a:buNone/>
            </a:pPr>
            <a:endParaRPr lang="it-IT" dirty="0"/>
          </a:p>
          <a:p>
            <a:pPr marL="0" indent="0">
              <a:buNone/>
            </a:pPr>
            <a:r>
              <a:rPr lang="it-IT" sz="2400" dirty="0"/>
              <a:t>     Non giudicante          non direttivo      non interpretativo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400" dirty="0"/>
              <a:t>	</a:t>
            </a:r>
            <a:r>
              <a:rPr lang="it-IT" sz="1900" dirty="0"/>
              <a:t>valorizzare la persona nella sua unicità e creatività, 	ponendo l’accento sullo sviluppo delle sue qualità e potenzialità positive inespresse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000" dirty="0"/>
              <a:t>	</a:t>
            </a:r>
            <a:r>
              <a:rPr lang="it-IT" sz="2000" b="1" i="1" dirty="0"/>
              <a:t>- </a:t>
            </a:r>
            <a:r>
              <a:rPr lang="it-IT" sz="1800" b="1" i="1" dirty="0"/>
              <a:t>sviluppo della consapevolezza corporea, emotiva e mentale</a:t>
            </a:r>
          </a:p>
          <a:p>
            <a:pPr marL="0" indent="0">
              <a:buNone/>
            </a:pPr>
            <a:r>
              <a:rPr lang="it-IT" sz="1800" dirty="0"/>
              <a:t>	- </a:t>
            </a:r>
            <a:r>
              <a:rPr lang="it-IT" sz="1800" b="1" i="1" dirty="0"/>
              <a:t>ciò che accade nel “qui e ora” (ottica di </a:t>
            </a:r>
            <a:r>
              <a:rPr lang="it-IT" sz="1800" b="1" i="1" dirty="0" err="1"/>
              <a:t>Mindefulness</a:t>
            </a:r>
            <a:r>
              <a:rPr lang="it-IT" sz="1800" b="1" i="1" dirty="0"/>
              <a:t>) 	</a:t>
            </a:r>
          </a:p>
          <a:p>
            <a:pPr marL="0" indent="0">
              <a:buNone/>
            </a:pPr>
            <a:r>
              <a:rPr lang="it-IT" sz="1800" dirty="0"/>
              <a:t>	- </a:t>
            </a:r>
            <a:r>
              <a:rPr lang="it-IT" sz="1800" b="1" i="1" dirty="0"/>
              <a:t>benessere psicologico della persona nella sua integrità. </a:t>
            </a:r>
          </a:p>
          <a:p>
            <a:pPr marL="0" indent="0" algn="ctr">
              <a:buNone/>
            </a:pPr>
            <a:endParaRPr lang="it-IT" sz="2400" dirty="0"/>
          </a:p>
        </p:txBody>
      </p:sp>
      <p:cxnSp>
        <p:nvCxnSpPr>
          <p:cNvPr id="23" name="Connettore 2 22"/>
          <p:cNvCxnSpPr/>
          <p:nvPr/>
        </p:nvCxnSpPr>
        <p:spPr>
          <a:xfrm>
            <a:off x="5508104" y="2465277"/>
            <a:ext cx="860296" cy="3910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 flipH="1">
            <a:off x="3040832" y="2469705"/>
            <a:ext cx="706328" cy="4612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/>
          <p:nvPr/>
        </p:nvCxnSpPr>
        <p:spPr>
          <a:xfrm>
            <a:off x="4631432" y="2534268"/>
            <a:ext cx="0" cy="4612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ccia bidirezionale verticale 35"/>
          <p:cNvSpPr/>
          <p:nvPr/>
        </p:nvSpPr>
        <p:spPr>
          <a:xfrm>
            <a:off x="4062480" y="4509120"/>
            <a:ext cx="346288" cy="64807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306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348880"/>
            <a:ext cx="2212848" cy="1080120"/>
          </a:xfrm>
        </p:spPr>
        <p:txBody>
          <a:bodyPr/>
          <a:lstStyle/>
          <a:p>
            <a:r>
              <a:rPr lang="it-IT" sz="3600" dirty="0"/>
              <a:t>Specificità</a:t>
            </a:r>
            <a:br>
              <a:rPr lang="it-IT" dirty="0"/>
            </a:b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23528" y="4077072"/>
            <a:ext cx="7992888" cy="1800200"/>
          </a:xfrm>
          <a:ln>
            <a:solidFill>
              <a:srgbClr val="FF00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endParaRPr lang="it-IT" dirty="0"/>
          </a:p>
          <a:p>
            <a:pPr algn="ctr"/>
            <a:r>
              <a:rPr lang="it-IT" sz="2400" b="1" i="1" dirty="0">
                <a:latin typeface="High Tower Text" panose="02040502050506030303" pitchFamily="18" charset="0"/>
              </a:rPr>
              <a:t>La particolarità del servizio consiste nella sua apertura al mondo degli adulti  e nella presenza di evidenti difficoltà relazionali e/o personali fonti di disagio nel lavoro e nella interazioni esterne</a:t>
            </a:r>
          </a:p>
        </p:txBody>
      </p:sp>
      <p:pic>
        <p:nvPicPr>
          <p:cNvPr id="3" name="Segnaposto immagine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2" b="5982"/>
          <a:stretch>
            <a:fillRect/>
          </a:stretch>
        </p:blipFill>
        <p:spPr>
          <a:xfrm rot="420000">
            <a:off x="3688269" y="566890"/>
            <a:ext cx="4051952" cy="3399932"/>
          </a:xfrm>
        </p:spPr>
      </p:pic>
    </p:spTree>
    <p:extLst>
      <p:ext uri="{BB962C8B-B14F-4D97-AF65-F5344CB8AC3E}">
        <p14:creationId xmlns:p14="http://schemas.microsoft.com/office/powerpoint/2010/main" val="166838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Caratteristiche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286000" lvl="8" indent="0">
              <a:buNone/>
            </a:pPr>
            <a:endParaRPr lang="it-IT" dirty="0"/>
          </a:p>
          <a:p>
            <a:pPr marL="2286000" lvl="8" indent="0">
              <a:buNone/>
            </a:pPr>
            <a:endParaRPr lang="it-IT" sz="800" dirty="0"/>
          </a:p>
          <a:p>
            <a:pPr marL="2286000" lvl="8" indent="0">
              <a:buNone/>
            </a:pPr>
            <a:endParaRPr lang="it-IT" sz="800" dirty="0"/>
          </a:p>
          <a:p>
            <a:pPr marL="2286000" lvl="8" indent="0">
              <a:buNone/>
            </a:pPr>
            <a:r>
              <a:rPr lang="it-IT" sz="800" dirty="0"/>
              <a:t>				</a:t>
            </a:r>
            <a:endParaRPr lang="it-IT" dirty="0"/>
          </a:p>
          <a:p>
            <a:pPr marL="2286000" lvl="8" indent="0">
              <a:buNone/>
            </a:pPr>
            <a:r>
              <a:rPr lang="it-IT" sz="800" dirty="0"/>
              <a:t>					</a:t>
            </a:r>
            <a:r>
              <a:rPr lang="it-IT" sz="2400" dirty="0"/>
              <a:t>difficoltà 					genitoriali</a:t>
            </a:r>
            <a:endParaRPr lang="it-IT" sz="800" dirty="0"/>
          </a:p>
          <a:p>
            <a:pPr marL="0" indent="0">
              <a:buNone/>
            </a:pPr>
            <a:r>
              <a:rPr lang="it-IT" sz="2000" dirty="0"/>
              <a:t>Aperto agli adulti	             malessere diffuso     </a:t>
            </a:r>
          </a:p>
          <a:p>
            <a:pPr marL="0" indent="0">
              <a:buNone/>
            </a:pPr>
            <a:r>
              <a:rPr lang="it-IT" sz="2000" dirty="0"/>
              <a:t> </a:t>
            </a:r>
          </a:p>
          <a:p>
            <a:pPr marL="0" indent="0">
              <a:buNone/>
            </a:pPr>
            <a:r>
              <a:rPr lang="it-IT" sz="2000" dirty="0"/>
              <a:t>					possibilità di 						               esprimersi su 						               problematiche </a:t>
            </a:r>
          </a:p>
          <a:p>
            <a:pPr marL="0" indent="0">
              <a:buNone/>
            </a:pPr>
            <a:r>
              <a:rPr lang="it-IT" sz="2000" dirty="0"/>
              <a:t>Nuove strategie di intervento		       personali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r>
              <a:rPr lang="it-IT" sz="2000" dirty="0"/>
              <a:t>	</a:t>
            </a:r>
            <a:r>
              <a:rPr lang="it-IT" sz="2000" b="1" i="1" dirty="0">
                <a:solidFill>
                  <a:srgbClr val="FF0000"/>
                </a:solidFill>
              </a:rPr>
              <a:t>mettersi in discussione e cambiare il proprio punto di vista o assumere una prospettiva diversa, può portare a innumerevoli benefici personali, relazionali, lavorativi e sociali….</a:t>
            </a:r>
          </a:p>
        </p:txBody>
      </p:sp>
      <p:cxnSp>
        <p:nvCxnSpPr>
          <p:cNvPr id="8" name="Connettore 2 7"/>
          <p:cNvCxnSpPr/>
          <p:nvPr/>
        </p:nvCxnSpPr>
        <p:spPr>
          <a:xfrm>
            <a:off x="5362168" y="1872692"/>
            <a:ext cx="505976" cy="15563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>
            <a:off x="4139952" y="1844824"/>
            <a:ext cx="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 flipH="1">
            <a:off x="1907704" y="1844824"/>
            <a:ext cx="1152128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 flipH="1">
            <a:off x="2483768" y="2060848"/>
            <a:ext cx="864096" cy="2232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>
            <a:off x="6372200" y="1844824"/>
            <a:ext cx="1130424" cy="4560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95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7962013-EFA7-4AD0-8251-1593FD0CCC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5143500"/>
          </a:xfrm>
          <a:prstGeom prst="rect">
            <a:avLst/>
          </a:prstGeom>
        </p:spPr>
      </p:pic>
      <p:sp>
        <p:nvSpPr>
          <p:cNvPr id="2" name="Scorrimento orizzontale 1">
            <a:extLst>
              <a:ext uri="{FF2B5EF4-FFF2-40B4-BE49-F238E27FC236}">
                <a16:creationId xmlns:a16="http://schemas.microsoft.com/office/drawing/2014/main" id="{AE581897-AB3F-4FE0-9F9D-8751AC16E4FE}"/>
              </a:ext>
            </a:extLst>
          </p:cNvPr>
          <p:cNvSpPr/>
          <p:nvPr/>
        </p:nvSpPr>
        <p:spPr>
          <a:xfrm>
            <a:off x="395536" y="229716"/>
            <a:ext cx="8424936" cy="82302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FF00"/>
                </a:solidFill>
              </a:rPr>
              <a:t>DOVE POSSO RECUPERARE I MODULI E L’INDIRIZZO MAIL?</a:t>
            </a:r>
          </a:p>
        </p:txBody>
      </p:sp>
    </p:spTree>
    <p:extLst>
      <p:ext uri="{BB962C8B-B14F-4D97-AF65-F5344CB8AC3E}">
        <p14:creationId xmlns:p14="http://schemas.microsoft.com/office/powerpoint/2010/main" val="2396164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530352" y="980728"/>
            <a:ext cx="7772400" cy="864096"/>
          </a:xfrm>
        </p:spPr>
        <p:txBody>
          <a:bodyPr/>
          <a:lstStyle/>
          <a:p>
            <a:r>
              <a:rPr lang="it-IT" sz="4400" dirty="0"/>
              <a:t>Servizio di Supporto Psicologico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>
          <a:xfrm>
            <a:off x="539552" y="2276872"/>
            <a:ext cx="8146104" cy="3960440"/>
          </a:xfrm>
        </p:spPr>
        <p:txBody>
          <a:bodyPr>
            <a:normAutofit fontScale="92500"/>
          </a:bodyPr>
          <a:lstStyle/>
          <a:p>
            <a:r>
              <a:rPr lang="it-IT" dirty="0"/>
              <a:t>Prendere consapevolezza dei propri agiti conduce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dirty="0"/>
              <a:t>a rasserenarci personalmente 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dirty="0"/>
              <a:t>a riorientare la nostra vita 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dirty="0"/>
              <a:t>a scoprirne potenzialità e possibilità future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dirty="0"/>
              <a:t>a poterla eventualmente anche riprogettare.</a:t>
            </a:r>
          </a:p>
          <a:p>
            <a:endParaRPr lang="it-IT" dirty="0"/>
          </a:p>
          <a:p>
            <a:r>
              <a:rPr lang="it-IT" dirty="0"/>
              <a:t> 	</a:t>
            </a:r>
            <a:r>
              <a:rPr lang="it-IT" sz="2800" dirty="0"/>
              <a:t>….Ecco, allora, noi siamo qui a vostra disposizione!</a:t>
            </a:r>
          </a:p>
          <a:p>
            <a:endParaRPr lang="it-IT" sz="2800" dirty="0"/>
          </a:p>
          <a:p>
            <a:r>
              <a:rPr lang="it-IT" dirty="0"/>
              <a:t>Grazie per l’attenzione….    A presto!</a:t>
            </a:r>
          </a:p>
          <a:p>
            <a:r>
              <a:rPr lang="it-IT" dirty="0"/>
              <a:t>					         Dott.ssa Lea </a:t>
            </a:r>
            <a:r>
              <a:rPr lang="it-IT" dirty="0" err="1"/>
              <a:t>Digesù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708920"/>
            <a:ext cx="2592288" cy="152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4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 chi è rivolto?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A tutti i protagonisti della comunità scolastica:</a:t>
            </a:r>
          </a:p>
          <a:p>
            <a:pPr marL="0" indent="0">
              <a:buNone/>
            </a:pPr>
            <a:endParaRPr lang="it-IT" dirty="0"/>
          </a:p>
          <a:p>
            <a:pPr>
              <a:buFont typeface="Wingdings" panose="05000000000000000000" pitchFamily="2" charset="2"/>
              <a:buChar char="v"/>
            </a:pPr>
            <a:r>
              <a:rPr lang="it-IT" dirty="0"/>
              <a:t> Alunni                            nelle loro difficoltà globali</a:t>
            </a:r>
          </a:p>
          <a:p>
            <a:pPr>
              <a:buFont typeface="Wingdings" panose="05000000000000000000" pitchFamily="2" charset="2"/>
              <a:buChar char="v"/>
            </a:pPr>
            <a:endParaRPr lang="it-IT" dirty="0"/>
          </a:p>
          <a:p>
            <a:pPr>
              <a:buFont typeface="Wingdings" panose="05000000000000000000" pitchFamily="2" charset="2"/>
              <a:buChar char="v"/>
            </a:pPr>
            <a:r>
              <a:rPr lang="it-IT" dirty="0"/>
              <a:t> Genitori          		 incontro e confronto</a:t>
            </a:r>
          </a:p>
          <a:p>
            <a:pPr>
              <a:buFont typeface="Wingdings" panose="05000000000000000000" pitchFamily="2" charset="2"/>
              <a:buChar char="v"/>
            </a:pPr>
            <a:endParaRPr lang="it-IT" dirty="0"/>
          </a:p>
          <a:p>
            <a:pPr>
              <a:buFont typeface="Wingdings" panose="05000000000000000000" pitchFamily="2" charset="2"/>
              <a:buChar char="v"/>
            </a:pPr>
            <a:r>
              <a:rPr lang="it-IT" dirty="0"/>
              <a:t> Docenti   			personali e scolastiche                  </a:t>
            </a:r>
          </a:p>
          <a:p>
            <a:pPr>
              <a:buFont typeface="Wingdings" panose="05000000000000000000" pitchFamily="2" charset="2"/>
              <a:buChar char="v"/>
            </a:pPr>
            <a:endParaRPr lang="it-IT" dirty="0"/>
          </a:p>
          <a:p>
            <a:pPr>
              <a:buFont typeface="Wingdings" panose="05000000000000000000" pitchFamily="2" charset="2"/>
              <a:buChar char="v"/>
            </a:pPr>
            <a:r>
              <a:rPr lang="it-IT" dirty="0"/>
              <a:t> Personale Ata		personali e lavorative</a:t>
            </a:r>
          </a:p>
        </p:txBody>
      </p:sp>
      <p:sp>
        <p:nvSpPr>
          <p:cNvPr id="4" name="Freccia a destra 3"/>
          <p:cNvSpPr/>
          <p:nvPr/>
        </p:nvSpPr>
        <p:spPr>
          <a:xfrm>
            <a:off x="2682650" y="2888940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016" y="3892750"/>
            <a:ext cx="1080742" cy="38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310" y="4835117"/>
            <a:ext cx="994978" cy="358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710" y="5805264"/>
            <a:ext cx="864096" cy="342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429" y="764705"/>
            <a:ext cx="1987419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5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/>
          <a:lstStyle/>
          <a:p>
            <a:r>
              <a:rPr lang="it-IT" dirty="0"/>
              <a:t>A cosa è utile….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it-IT" dirty="0"/>
              <a:t>L’attività svolta attraverso questo servizio consente una crescita di tutti i soggetti coinvolti (studenti, insegnanti, genitori) in un clima relazione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400" b="1" i="1" u="sng" dirty="0"/>
              <a:t>accogliente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400" b="1" i="1" u="sng" dirty="0"/>
              <a:t>cooperativo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400" b="1" i="1" u="sng" dirty="0"/>
              <a:t> costruttivo</a:t>
            </a:r>
          </a:p>
          <a:p>
            <a:pPr marL="0" indent="0">
              <a:buNone/>
            </a:pPr>
            <a:endParaRPr lang="it-IT" dirty="0"/>
          </a:p>
          <a:p>
            <a:pPr lvl="1"/>
            <a:r>
              <a:rPr lang="it-IT" dirty="0"/>
              <a:t>Ciascuno, è stimolato nell’ascolto attivo di </a:t>
            </a:r>
            <a:r>
              <a:rPr lang="it-IT" dirty="0" err="1"/>
              <a:t>sè</a:t>
            </a:r>
            <a:r>
              <a:rPr lang="it-IT" dirty="0"/>
              <a:t> e dell’altro: ciò facilita la conoscenza e lo sviluppo delle proprie e altrui potenzialità..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856" y="2996952"/>
            <a:ext cx="2956168" cy="166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553449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dirty="0"/>
              <a:t>Problematiche</a:t>
            </a:r>
            <a:r>
              <a:rPr lang="it-IT" dirty="0"/>
              <a:t>…..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2400" b="1" i="1" dirty="0">
                <a:solidFill>
                  <a:srgbClr val="FF0000"/>
                </a:solidFill>
              </a:rPr>
              <a:t>Tra le problematiche più diffuse ci sono difficoltà legate a diversi tipi di  mondi: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sz="2000" dirty="0"/>
              <a:t>della scuola, come ad esempio l’insuccesso, la dispersione scolastica e il bullismo;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sz="2000" dirty="0"/>
              <a:t>della famiglia, ad esempio la separazione genitori, le liti con fratelli/sorelle;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sz="2000" dirty="0"/>
              <a:t>dei pari, ad esempio la nascita e la gestione di nuove 	e vecchie amicizie, di situazioni di gruppo</a:t>
            </a:r>
          </a:p>
          <a:p>
            <a:pPr marL="0" indent="0">
              <a:buNone/>
            </a:pPr>
            <a:endParaRPr lang="it-IT" sz="1800" dirty="0"/>
          </a:p>
          <a:p>
            <a:pPr marL="0" indent="0">
              <a:buNone/>
            </a:pPr>
            <a:endParaRPr lang="it-IT" sz="1800" dirty="0"/>
          </a:p>
          <a:p>
            <a:pPr marL="0" indent="0">
              <a:buNone/>
            </a:pPr>
            <a:r>
              <a:rPr lang="it-IT" sz="2800" b="1" i="1" dirty="0"/>
              <a:t>	</a:t>
            </a:r>
            <a:r>
              <a:rPr lang="it-IT" sz="2400" b="1" i="1" dirty="0"/>
              <a:t>Servizio Supporto Psicologico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1800" dirty="0"/>
              <a:t>E’ uno strumento con cui fare prevenzione rispetto alle situazioni di disagio e sofferenza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1800" dirty="0"/>
              <a:t>può rappresentare il primo contatto con una figura d’aiuto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221088"/>
            <a:ext cx="1872208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24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L’educazione è cosa di cuore…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endParaRPr lang="it-IT" dirty="0"/>
          </a:p>
          <a:p>
            <a:endParaRPr lang="it-IT" dirty="0"/>
          </a:p>
          <a:p>
            <a:r>
              <a:rPr lang="it-IT" sz="2800" dirty="0"/>
              <a:t>Scuola 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2000" i="1" dirty="0"/>
              <a:t>Aperta al Dialogo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2000" i="1" dirty="0"/>
              <a:t>Promozione del Benessere psicofisico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it-IT" sz="2000" i="1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it-IT" sz="2000" i="1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it-IT" sz="2000" i="1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it-IT" sz="2000" i="1" dirty="0"/>
          </a:p>
          <a:p>
            <a:endParaRPr lang="it-IT" sz="2000" i="1" dirty="0"/>
          </a:p>
          <a:p>
            <a:r>
              <a:rPr lang="it-IT" sz="2800" i="1" dirty="0"/>
              <a:t>      </a:t>
            </a:r>
            <a:r>
              <a:rPr lang="it-IT" sz="2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PUNTO DI       RIFERIMENTO</a:t>
            </a:r>
          </a:p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283968" y="1340768"/>
            <a:ext cx="4402832" cy="49076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it-IT" dirty="0"/>
          </a:p>
          <a:p>
            <a:pPr lvl="1"/>
            <a:r>
              <a:rPr lang="it-IT" dirty="0"/>
              <a:t>Formazione culturale</a:t>
            </a:r>
          </a:p>
          <a:p>
            <a:pPr lvl="1"/>
            <a:r>
              <a:rPr lang="it-IT" dirty="0"/>
              <a:t>Formazione umana</a:t>
            </a:r>
          </a:p>
          <a:p>
            <a:pPr lvl="1"/>
            <a:r>
              <a:rPr lang="it-IT" dirty="0"/>
              <a:t>Luogo di ascolto sostegno e confronto</a:t>
            </a:r>
          </a:p>
          <a:p>
            <a:pPr lvl="1"/>
            <a:r>
              <a:rPr lang="it-IT" dirty="0"/>
              <a:t>Scoperta e attivazione di risorse interne</a:t>
            </a:r>
          </a:p>
          <a:p>
            <a:pPr marL="393192" lvl="1" indent="0">
              <a:buNone/>
            </a:pPr>
            <a:endParaRPr lang="it-IT" dirty="0"/>
          </a:p>
          <a:p>
            <a:pPr marL="393192" lvl="1" indent="0">
              <a:buNone/>
            </a:pPr>
            <a:endParaRPr lang="it-IT" dirty="0"/>
          </a:p>
          <a:p>
            <a:pPr marL="393192" lvl="1" indent="0">
              <a:buNone/>
            </a:pPr>
            <a:endParaRPr lang="it-IT" dirty="0"/>
          </a:p>
          <a:p>
            <a:pPr marL="393192" lvl="1" indent="0">
              <a:buNone/>
            </a:pPr>
            <a:r>
              <a:rPr lang="it-IT" sz="2200" b="1" i="1" u="sng" dirty="0">
                <a:solidFill>
                  <a:srgbClr val="FF0000"/>
                </a:solidFill>
              </a:rPr>
              <a:t>Migliorare qualità della vita</a:t>
            </a:r>
          </a:p>
        </p:txBody>
      </p:sp>
      <p:sp>
        <p:nvSpPr>
          <p:cNvPr id="8" name="Freccia in giù 7"/>
          <p:cNvSpPr/>
          <p:nvPr/>
        </p:nvSpPr>
        <p:spPr>
          <a:xfrm>
            <a:off x="1627700" y="407707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" name="Connettore 7 9"/>
          <p:cNvCxnSpPr/>
          <p:nvPr/>
        </p:nvCxnSpPr>
        <p:spPr>
          <a:xfrm>
            <a:off x="3203848" y="2996208"/>
            <a:ext cx="1224136" cy="52920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ccia in giù 13"/>
          <p:cNvSpPr/>
          <p:nvPr/>
        </p:nvSpPr>
        <p:spPr>
          <a:xfrm>
            <a:off x="7571148" y="433650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654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Come si attua?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060848"/>
            <a:ext cx="8219256" cy="4464496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	Colloquio: la relazione al centro…</a:t>
            </a:r>
          </a:p>
          <a:p>
            <a:pPr marL="0" indent="0">
              <a:buNone/>
            </a:pPr>
            <a:endParaRPr lang="it-IT" dirty="0"/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Empatia          </a:t>
            </a:r>
            <a:r>
              <a:rPr lang="it-IT" sz="1800" dirty="0"/>
              <a:t>«		 mettersi nel panni di….»</a:t>
            </a:r>
          </a:p>
          <a:p>
            <a:pPr marL="0" indent="0">
              <a:buNone/>
            </a:pPr>
            <a:endParaRPr lang="it-IT" dirty="0"/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Ascolto			</a:t>
            </a:r>
            <a:r>
              <a:rPr lang="it-IT" sz="1800" dirty="0"/>
              <a:t>attento, profondo e privo di giudizio</a:t>
            </a:r>
          </a:p>
          <a:p>
            <a:pPr marL="0" indent="0">
              <a:buNone/>
            </a:pPr>
            <a:endParaRPr lang="it-IT" dirty="0"/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Colloquio di </a:t>
            </a:r>
            <a:r>
              <a:rPr lang="it-IT" dirty="0" err="1"/>
              <a:t>counselling</a:t>
            </a:r>
            <a:r>
              <a:rPr lang="it-IT" dirty="0"/>
              <a:t>     	      			</a:t>
            </a:r>
          </a:p>
          <a:p>
            <a:pPr marL="0" indent="0">
              <a:buNone/>
            </a:pPr>
            <a:endParaRPr lang="it-IT" sz="1800" dirty="0"/>
          </a:p>
          <a:p>
            <a:pPr marL="0" indent="0">
              <a:buNone/>
            </a:pPr>
            <a:r>
              <a:rPr lang="it-IT" sz="1800" dirty="0"/>
              <a:t>  di aiutare ad individuare le proprie aree problematiche e le possibili soluzioni</a:t>
            </a:r>
          </a:p>
        </p:txBody>
      </p:sp>
      <p:cxnSp>
        <p:nvCxnSpPr>
          <p:cNvPr id="11" name="Connettore 7 10"/>
          <p:cNvCxnSpPr/>
          <p:nvPr/>
        </p:nvCxnSpPr>
        <p:spPr>
          <a:xfrm>
            <a:off x="4572000" y="5241776"/>
            <a:ext cx="648072" cy="457200"/>
          </a:xfrm>
          <a:prstGeom prst="curvedConnector3">
            <a:avLst>
              <a:gd name="adj1" fmla="val 13465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ccia a destra rientrata 15"/>
          <p:cNvSpPr/>
          <p:nvPr/>
        </p:nvSpPr>
        <p:spPr>
          <a:xfrm>
            <a:off x="2641920" y="3064772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ccia a destra rientrata 16"/>
          <p:cNvSpPr/>
          <p:nvPr/>
        </p:nvSpPr>
        <p:spPr>
          <a:xfrm>
            <a:off x="2592788" y="3906764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80845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/>
          <a:lstStyle/>
          <a:p>
            <a:pPr algn="ctr"/>
            <a:r>
              <a:rPr lang="it-IT" dirty="0"/>
              <a:t>finalità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772816"/>
            <a:ext cx="8640960" cy="489654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it-IT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it-IT" sz="1800" dirty="0"/>
              <a:t>Sostegno alla crescita  e alla gestione degli esiti della pandemia legati al Covid19</a:t>
            </a:r>
          </a:p>
          <a:p>
            <a:pPr marL="0" indent="0">
              <a:buNone/>
            </a:pPr>
            <a:endParaRPr lang="it-IT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it-IT" sz="1800" dirty="0"/>
              <a:t>Sostegno psicoaffettivo e ascolto empatico</a:t>
            </a:r>
          </a:p>
          <a:p>
            <a:pPr marL="0" indent="0">
              <a:buNone/>
            </a:pPr>
            <a:endParaRPr lang="it-IT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it-IT" sz="1800" dirty="0"/>
              <a:t>Orientamento</a:t>
            </a:r>
          </a:p>
          <a:p>
            <a:pPr marL="0" indent="0">
              <a:buNone/>
            </a:pPr>
            <a:endParaRPr lang="it-IT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it-IT" sz="1800" dirty="0"/>
              <a:t>Gestione e risoluzione di problemi/conflitti</a:t>
            </a:r>
          </a:p>
          <a:p>
            <a:pPr marL="0" indent="0">
              <a:buNone/>
            </a:pPr>
            <a:endParaRPr lang="it-IT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it-IT" sz="1800" dirty="0"/>
              <a:t>Sostegno psicologico per </a:t>
            </a:r>
            <a:r>
              <a:rPr lang="it-IT" sz="1800" dirty="0" err="1"/>
              <a:t>alunni,famiglie,docenti</a:t>
            </a:r>
            <a:r>
              <a:rPr lang="it-IT" sz="1800" dirty="0"/>
              <a:t> e personale </a:t>
            </a:r>
            <a:r>
              <a:rPr lang="it-IT" sz="1800" dirty="0" err="1"/>
              <a:t>ata</a:t>
            </a:r>
            <a:endParaRPr lang="it-IT" sz="1800" dirty="0"/>
          </a:p>
          <a:p>
            <a:pPr marL="0" indent="0">
              <a:buNone/>
            </a:pPr>
            <a:endParaRPr lang="it-IT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it-IT" sz="1800" dirty="0"/>
              <a:t>Accoglienza, accettazione</a:t>
            </a:r>
          </a:p>
          <a:p>
            <a:pPr marL="0" indent="0">
              <a:buNone/>
            </a:pPr>
            <a:endParaRPr lang="it-IT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it-IT" sz="1800" dirty="0"/>
              <a:t>Sostegno affettivo/scolastico e relazionale</a:t>
            </a:r>
          </a:p>
          <a:p>
            <a:pPr marL="0" indent="0">
              <a:buNone/>
            </a:pPr>
            <a:endParaRPr lang="it-IT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it-IT" sz="1800" dirty="0"/>
              <a:t>Informazione su tematiche d’interesse età infantile e pre-adolescenziale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sz="1800" dirty="0"/>
          </a:p>
          <a:p>
            <a:pPr>
              <a:buFont typeface="Wingdings" panose="05000000000000000000" pitchFamily="2" charset="2"/>
              <a:buChar char="Ø"/>
            </a:pP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24297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Obiettivi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556792"/>
            <a:ext cx="8784976" cy="50405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sz="1400" dirty="0"/>
              <a:t>Individuare problematiche irrisolte nella popolazione scolastica legate all’emergenza Covid-19  e alla crescita personale  in un clima di incertezza</a:t>
            </a:r>
          </a:p>
          <a:p>
            <a:pPr marL="0" indent="0">
              <a:buNone/>
            </a:pPr>
            <a:endParaRPr lang="it-IT" sz="1400" dirty="0"/>
          </a:p>
          <a:p>
            <a:pPr>
              <a:buFont typeface="Wingdings" panose="05000000000000000000" pitchFamily="2" charset="2"/>
              <a:buChar char="Ø"/>
            </a:pPr>
            <a:r>
              <a:rPr lang="it-IT" sz="1400" dirty="0"/>
              <a:t>Individuare i casi di disagio e le situazioni a rischio, fornendo strumenti cognitivo-comportamentali e psicoaffettivi</a:t>
            </a:r>
          </a:p>
          <a:p>
            <a:pPr marL="0" indent="0">
              <a:buNone/>
            </a:pPr>
            <a:endParaRPr lang="it-IT" sz="1400" dirty="0"/>
          </a:p>
          <a:p>
            <a:pPr>
              <a:buFont typeface="Wingdings" panose="05000000000000000000" pitchFamily="2" charset="2"/>
              <a:buChar char="Ø"/>
            </a:pPr>
            <a:r>
              <a:rPr lang="it-IT" sz="1400" dirty="0"/>
              <a:t>Affrontare le problematiche e i conflitti inerenti le relazioni tra le varie componenti della Scuola</a:t>
            </a:r>
          </a:p>
          <a:p>
            <a:pPr marL="0" indent="0">
              <a:buNone/>
            </a:pPr>
            <a:endParaRPr lang="it-IT" sz="1400" dirty="0"/>
          </a:p>
          <a:p>
            <a:pPr>
              <a:buFont typeface="Wingdings" panose="05000000000000000000" pitchFamily="2" charset="2"/>
              <a:buChar char="Ø"/>
            </a:pPr>
            <a:r>
              <a:rPr lang="it-IT" sz="1500" dirty="0"/>
              <a:t>Fornire ai docenti strumenti, </a:t>
            </a:r>
            <a:r>
              <a:rPr lang="it-IT" sz="1500" dirty="0" err="1"/>
              <a:t>strategie,consulenza</a:t>
            </a:r>
            <a:r>
              <a:rPr lang="it-IT" sz="1500" dirty="0"/>
              <a:t> ,sostegno per gestire percorsi di educazione alla salute e all’affettività e di contenimento dell’ansia derivata dall’emergenza COVID-19</a:t>
            </a:r>
          </a:p>
          <a:p>
            <a:pPr marL="0" indent="0">
              <a:buNone/>
            </a:pPr>
            <a:endParaRPr lang="it-IT" sz="1500" dirty="0"/>
          </a:p>
          <a:p>
            <a:pPr>
              <a:buFont typeface="Wingdings" panose="05000000000000000000" pitchFamily="2" charset="2"/>
              <a:buChar char="Ø"/>
            </a:pPr>
            <a:r>
              <a:rPr lang="it-IT" sz="1500" dirty="0"/>
              <a:t>Affiancare i genitori nella crescita armonica dei loro ragazzi indicando strategie di comunicazione efficace e ascolto empatico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sz="1500" dirty="0"/>
          </a:p>
          <a:p>
            <a:pPr>
              <a:buFont typeface="Wingdings" panose="05000000000000000000" pitchFamily="2" charset="2"/>
              <a:buChar char="Ø"/>
            </a:pPr>
            <a:r>
              <a:rPr lang="it-IT" sz="1500" dirty="0"/>
              <a:t>Aiutare i docenti nel loro ruolo di educatori e affrontare le dinamiche del gruppo </a:t>
            </a:r>
            <a:r>
              <a:rPr lang="it-IT" sz="1500" dirty="0" err="1"/>
              <a:t>clssse</a:t>
            </a:r>
            <a:endParaRPr lang="it-IT" sz="1500" dirty="0"/>
          </a:p>
          <a:p>
            <a:pPr>
              <a:buFont typeface="Wingdings" panose="05000000000000000000" pitchFamily="2" charset="2"/>
              <a:buChar char="Ø"/>
            </a:pPr>
            <a:endParaRPr lang="it-IT" sz="1500" dirty="0"/>
          </a:p>
          <a:p>
            <a:pPr>
              <a:buFont typeface="Wingdings" panose="05000000000000000000" pitchFamily="2" charset="2"/>
              <a:buChar char="Ø"/>
            </a:pPr>
            <a:r>
              <a:rPr lang="it-IT" sz="1500" dirty="0"/>
              <a:t>Migliorare la capacità di comprendere se stessi e gli altri e di comportarsi in maniera consapevole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sz="1500" dirty="0"/>
          </a:p>
          <a:p>
            <a:pPr>
              <a:buFont typeface="Wingdings" panose="05000000000000000000" pitchFamily="2" charset="2"/>
              <a:buChar char="Ø"/>
            </a:pPr>
            <a:endParaRPr lang="it-IT" sz="1500" dirty="0"/>
          </a:p>
        </p:txBody>
      </p:sp>
    </p:spTree>
    <p:extLst>
      <p:ext uri="{BB962C8B-B14F-4D97-AF65-F5344CB8AC3E}">
        <p14:creationId xmlns:p14="http://schemas.microsoft.com/office/powerpoint/2010/main" val="2267655398"/>
      </p:ext>
    </p:extLst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Temi di consultazione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dirty="0"/>
              <a:t>Per i genitori</a:t>
            </a:r>
          </a:p>
          <a:p>
            <a:pPr marL="0" indent="0">
              <a:buNone/>
            </a:pPr>
            <a:endParaRPr lang="it-IT" dirty="0"/>
          </a:p>
          <a:p>
            <a:pPr marL="514350" indent="-514350">
              <a:buFont typeface="+mj-lt"/>
              <a:buAutoNum type="alphaLcParenR"/>
            </a:pPr>
            <a:r>
              <a:rPr lang="it-IT" sz="1800" dirty="0"/>
              <a:t>Tappe di sviluppo psicofisico</a:t>
            </a:r>
          </a:p>
          <a:p>
            <a:pPr marL="514350" indent="-514350">
              <a:buFont typeface="+mj-lt"/>
              <a:buAutoNum type="alphaLcParenR"/>
            </a:pPr>
            <a:r>
              <a:rPr lang="it-IT" sz="1800" dirty="0"/>
              <a:t>Disagi </a:t>
            </a:r>
            <a:r>
              <a:rPr lang="it-IT" sz="1800" dirty="0" err="1"/>
              <a:t>psico</a:t>
            </a:r>
            <a:r>
              <a:rPr lang="it-IT" sz="1800" dirty="0"/>
              <a:t>-evolutivi degli adolescenti</a:t>
            </a:r>
          </a:p>
          <a:p>
            <a:pPr marL="514350" indent="-514350">
              <a:buFont typeface="+mj-lt"/>
              <a:buAutoNum type="alphaLcParenR"/>
            </a:pPr>
            <a:r>
              <a:rPr lang="it-IT" sz="1800" dirty="0"/>
              <a:t>Difficoltà scolastiche ed educative</a:t>
            </a:r>
          </a:p>
          <a:p>
            <a:pPr marL="514350" indent="-514350">
              <a:buFont typeface="+mj-lt"/>
              <a:buAutoNum type="alphaLcParenR"/>
            </a:pPr>
            <a:r>
              <a:rPr lang="it-IT" sz="1800" dirty="0"/>
              <a:t>Affettività e socialità</a:t>
            </a:r>
          </a:p>
          <a:p>
            <a:pPr marL="514350" indent="-514350">
              <a:buFont typeface="+mj-lt"/>
              <a:buAutoNum type="alphaLcParenR"/>
            </a:pPr>
            <a:r>
              <a:rPr lang="it-IT" sz="1800" dirty="0"/>
              <a:t>Analisi delle dinamiche docenti-genitori/genitori-docenti</a:t>
            </a:r>
          </a:p>
          <a:p>
            <a:pPr marL="514350" indent="-514350">
              <a:buFont typeface="+mj-lt"/>
              <a:buAutoNum type="alphaLcParenR"/>
            </a:pPr>
            <a:r>
              <a:rPr lang="it-IT" sz="1800" dirty="0"/>
              <a:t>Rapporti degli alunni con i coetanei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dirty="0"/>
              <a:t>Per gli insegnanti</a:t>
            </a:r>
          </a:p>
          <a:p>
            <a:endParaRPr lang="it-IT" dirty="0"/>
          </a:p>
          <a:p>
            <a:pPr marL="514350" indent="-514350">
              <a:buFont typeface="+mj-lt"/>
              <a:buAutoNum type="alphaLcParenR"/>
            </a:pPr>
            <a:r>
              <a:rPr lang="it-IT" sz="1800" dirty="0"/>
              <a:t>Problematiche psicologiche emotive e relazionali personali</a:t>
            </a:r>
          </a:p>
          <a:p>
            <a:pPr marL="514350" indent="-514350">
              <a:buFont typeface="+mj-lt"/>
              <a:buAutoNum type="alphaLcParenR"/>
            </a:pPr>
            <a:r>
              <a:rPr lang="it-IT" sz="1800" dirty="0"/>
              <a:t>Problematiche di sviluppo psicologico</a:t>
            </a:r>
          </a:p>
          <a:p>
            <a:pPr marL="514350" indent="-514350">
              <a:buFont typeface="+mj-lt"/>
              <a:buAutoNum type="alphaLcParenR"/>
            </a:pPr>
            <a:r>
              <a:rPr lang="it-IT" sz="1800" dirty="0"/>
              <a:t>Gestione classe e dinamiche di gruppo degli alunni</a:t>
            </a:r>
          </a:p>
          <a:p>
            <a:pPr marL="514350" indent="-514350">
              <a:buFont typeface="+mj-lt"/>
              <a:buAutoNum type="alphaLcParenR"/>
            </a:pPr>
            <a:r>
              <a:rPr lang="it-IT" sz="1800" dirty="0"/>
              <a:t>Rapporto con i genitori di alunni di difficoltà</a:t>
            </a:r>
          </a:p>
          <a:p>
            <a:pPr marL="514350" indent="-514350">
              <a:buFont typeface="+mj-lt"/>
              <a:buAutoNum type="alphaLcParenR"/>
            </a:pPr>
            <a:endParaRPr lang="it-IT" sz="1800" dirty="0"/>
          </a:p>
          <a:p>
            <a:pPr marL="514350" indent="-514350">
              <a:buFont typeface="+mj-lt"/>
              <a:buAutoNum type="alphaLcParenR"/>
            </a:pPr>
            <a:endParaRPr lang="it-IT" sz="18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445224"/>
            <a:ext cx="1979687" cy="103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25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1278</TotalTime>
  <Words>896</Words>
  <Application>Microsoft Office PowerPoint</Application>
  <PresentationFormat>Presentazione su schermo (4:3)</PresentationFormat>
  <Paragraphs>156</Paragraphs>
  <Slides>14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1" baseType="lpstr">
      <vt:lpstr>Arial</vt:lpstr>
      <vt:lpstr>Calibri</vt:lpstr>
      <vt:lpstr>Constantia</vt:lpstr>
      <vt:lpstr>High Tower Text</vt:lpstr>
      <vt:lpstr>Wingdings</vt:lpstr>
      <vt:lpstr>Wingdings 2</vt:lpstr>
      <vt:lpstr>Equinozio</vt:lpstr>
      <vt:lpstr>Servizio di supporto psicologico</vt:lpstr>
      <vt:lpstr>A chi è rivolto?</vt:lpstr>
      <vt:lpstr>A cosa è utile….</vt:lpstr>
      <vt:lpstr>Problematiche…..</vt:lpstr>
      <vt:lpstr>L’educazione è cosa di cuore…</vt:lpstr>
      <vt:lpstr>Come si attua?</vt:lpstr>
      <vt:lpstr>finalità</vt:lpstr>
      <vt:lpstr>Obiettivi</vt:lpstr>
      <vt:lpstr>Temi di consultazione</vt:lpstr>
      <vt:lpstr> Colloquio: relazione al centro</vt:lpstr>
      <vt:lpstr>Specificità </vt:lpstr>
      <vt:lpstr>Caratteristiche</vt:lpstr>
      <vt:lpstr>Presentazione standard di PowerPoint</vt:lpstr>
      <vt:lpstr>Servizio di Supporto Psicologico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Servizio di supporto psicologico</dc:title>
  <dc:creator>Gino</dc:creator>
  <cp:lastModifiedBy>Massimo Zanin</cp:lastModifiedBy>
  <cp:revision>169</cp:revision>
  <dcterms:created xsi:type="dcterms:W3CDTF">2021-10-02T19:52:29Z</dcterms:created>
  <dcterms:modified xsi:type="dcterms:W3CDTF">2021-11-05T13:52:13Z</dcterms:modified>
</cp:coreProperties>
</file>